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65" r:id="rId5"/>
    <p:sldId id="266" r:id="rId6"/>
    <p:sldId id="267" r:id="rId7"/>
    <p:sldId id="268" r:id="rId8"/>
    <p:sldId id="257" r:id="rId9"/>
    <p:sldId id="272" r:id="rId10"/>
    <p:sldId id="273" r:id="rId11"/>
    <p:sldId id="275" r:id="rId12"/>
    <p:sldId id="276" r:id="rId13"/>
    <p:sldId id="274" r:id="rId14"/>
    <p:sldId id="269" r:id="rId15"/>
    <p:sldId id="271" r:id="rId16"/>
    <p:sldId id="270" r:id="rId17"/>
    <p:sldId id="277" r:id="rId18"/>
    <p:sldId id="262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514"/>
    <a:srgbClr val="BD3E15"/>
    <a:srgbClr val="D2C3A7"/>
    <a:srgbClr val="CCBDA6"/>
    <a:srgbClr val="B045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5401" autoAdjust="0"/>
  </p:normalViewPr>
  <p:slideViewPr>
    <p:cSldViewPr snapToGrid="0">
      <p:cViewPr varScale="1">
        <p:scale>
          <a:sx n="156" d="100"/>
          <a:sy n="156" d="100"/>
        </p:scale>
        <p:origin x="306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310FB-9205-43E0-BAD9-3D2747847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B73F5-2854-4A35-AA9F-584EAD9AF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B6D13-0A3E-4FEB-B7E3-247A04BA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B803A-8819-4FE0-ABFD-2CE73948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0651B-EEC2-48D7-98ED-BD285230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AC4472-D33C-4772-8B9E-E05CCABC509C}"/>
              </a:ext>
            </a:extLst>
          </p:cNvPr>
          <p:cNvSpPr/>
          <p:nvPr userDrawn="1"/>
        </p:nvSpPr>
        <p:spPr>
          <a:xfrm>
            <a:off x="12435820" y="212756"/>
            <a:ext cx="346450" cy="369168"/>
          </a:xfrm>
          <a:prstGeom prst="rect">
            <a:avLst/>
          </a:prstGeom>
          <a:solidFill>
            <a:srgbClr val="CCBDA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B22123-CB89-4B89-BFCE-529921252229}"/>
              </a:ext>
            </a:extLst>
          </p:cNvPr>
          <p:cNvSpPr/>
          <p:nvPr userDrawn="1"/>
        </p:nvSpPr>
        <p:spPr>
          <a:xfrm>
            <a:off x="12435820" y="887410"/>
            <a:ext cx="346450" cy="369168"/>
          </a:xfrm>
          <a:prstGeom prst="rect">
            <a:avLst/>
          </a:prstGeom>
          <a:solidFill>
            <a:srgbClr val="BD3E15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9D1107-4AC8-4212-8E45-03ECEABED0E4}"/>
              </a:ext>
            </a:extLst>
          </p:cNvPr>
          <p:cNvSpPr/>
          <p:nvPr userDrawn="1"/>
        </p:nvSpPr>
        <p:spPr>
          <a:xfrm>
            <a:off x="12435820" y="1562064"/>
            <a:ext cx="346450" cy="369168"/>
          </a:xfrm>
          <a:prstGeom prst="rect">
            <a:avLst/>
          </a:prstGeom>
          <a:solidFill>
            <a:srgbClr val="282514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650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388BC-11D6-432D-B3DF-25C177DF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5D862-B25B-45B9-9707-1618F5BD0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3EAF7-3D4B-4553-9739-E481B3BF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14250-ED27-4B4C-A2C1-983F79B20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C4A02-8259-4A3D-A6CC-DA48A684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28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3EEF86-54EB-4958-8C41-37E1889CAE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5161B-38E4-40B1-BF64-6A13B5534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B10C1-76C6-4DF0-9FD8-09C1DC024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3A08A-DA31-4134-89B1-9CBC5CEB7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7F88C-F048-4EA1-8696-E2E9BC06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476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123C-D997-4B73-8A27-DC45BE15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2C103-BE8D-4C8B-BAFF-1672F60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087F-BBF3-4002-8066-3594B7414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9458-4B81-43F4-9384-2A41367C4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31F22-B897-4865-A203-68926C3D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61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920BF-FB99-4109-8E1B-D3EEAEF33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C5A83-628F-455B-BF22-C1F86C4D6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4A2DB-21D9-4B52-B66C-B7D25DF4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90428-198E-4022-A5D5-103EF13A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514E8-B107-47A9-A4F2-474881F9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183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AECF-552C-4462-BA1D-864C6E61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410B3-7AB4-4CF9-BE73-A0E51D020A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17525-3334-4A93-99AB-767A3A755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98A33-B9EB-4837-A827-BFFB50EFD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CAE8B-CAA1-4E7F-B2AF-4E2A4FC21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7F223-7B28-4522-B04E-644840CA2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906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0C6F-F025-4590-B2DF-87CF1385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77D51-A613-45CB-A96E-077DE3D88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FE72F-ACA6-4917-AAD4-B4E4A81BB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4142E-9BD2-46BE-AC84-1CAAB6ADF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80187-1C5B-471E-9241-D25191F56A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157D9-5547-4D05-974B-281432393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CBC6E1-F003-4863-B403-FBDCA5C0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64D95-A848-4E5F-92B9-80E37215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10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114CA-36C3-4B90-88F4-516D11E4F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E7CCA7-3170-46CB-8E1C-579D8F2B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54D97-7315-4694-A588-1568AD40D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0D2AF-DB76-4B16-A716-385B836F8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872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712D30-327D-4509-A25F-E2EB10E4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E03A8E-F532-4F57-B1FD-860578CC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D39C5-11BB-4935-AF8D-ADB18EC2B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159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58E04-0ED9-4565-B40A-45764096D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434BD-D451-491B-AAEA-1597067CB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3419F-FC38-437E-95C7-1E0312991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77459-E261-4055-99F1-4477B62C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E579F-911F-451A-8DD5-54FD9CEB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B0B79-52FB-454C-A960-DCA677A7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76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A74E-9E6D-4AF0-B2F7-7070D162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686529-BC8A-43E1-91CE-F23F64B6C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F4978-F9E7-4699-939C-6969DFB1F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EB3E2-E204-476C-8F5C-3556E6570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B3E54-0695-4191-BAAE-FBE9003C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25FF4-AE2E-497E-B233-C0042F3A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80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EF500B-EB84-49E2-A895-EE430DA0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DEFBF-0808-4515-96FA-176F0103A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653F5-39F6-4E59-95D2-B56647EC6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A54DE-181B-4B15-AC9F-76A4975EEEF4}" type="datetimeFigureOut">
              <a:rPr lang="en-GB" smtClean="0"/>
              <a:t>01/05/2021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CACA-7D9D-4832-A6A6-951E12B33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CEA24-4C8C-438A-9632-7872827AB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0F5F1-9568-47B3-A3C5-065AC474C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82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l-stockandresources.deviantart.com/art/Old-Paper-Stock-33470876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iantart.com/thiagovidal/art/Aluminum-Foil-texture-576390265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5E2E5-9E95-44A9-A85E-1B8523105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966" y="133698"/>
            <a:ext cx="9222612" cy="325627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ZX Spectrum 7" panose="02000000000000000000" pitchFamily="2" charset="0"/>
              </a:rPr>
              <a:t>Towards Emulation of the BBC Micro Computer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AD8D3D-2D7B-46F8-9280-C619FBF79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656" y="3190592"/>
            <a:ext cx="4421246" cy="3117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578472-776B-47B2-AD13-C99C9E886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41" y="3861189"/>
            <a:ext cx="3597569" cy="16229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9EAD4F-B6D9-4D05-A537-03678AE1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248" y="3743893"/>
            <a:ext cx="2445877" cy="286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98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Structure of an Instruction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D23C8-7D45-4351-B2E5-987BC110E4B0}"/>
              </a:ext>
            </a:extLst>
          </p:cNvPr>
          <p:cNvSpPr txBox="1"/>
          <p:nvPr/>
        </p:nvSpPr>
        <p:spPr>
          <a:xfrm>
            <a:off x="2685699" y="1825227"/>
            <a:ext cx="40012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OpCode</a:t>
            </a:r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to do</a:t>
            </a:r>
            <a:endParaRPr lang="en-GB" sz="24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8441B6-58E6-45DF-BA64-7F27B66A6A59}"/>
              </a:ext>
            </a:extLst>
          </p:cNvPr>
          <p:cNvSpPr txBox="1"/>
          <p:nvPr/>
        </p:nvSpPr>
        <p:spPr>
          <a:xfrm>
            <a:off x="2685699" y="4975015"/>
            <a:ext cx="58412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Operand 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act on</a:t>
            </a:r>
            <a:endParaRPr lang="en-GB" sz="2400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F876AC-DC56-45C7-8294-479ECF3A1315}"/>
              </a:ext>
            </a:extLst>
          </p:cNvPr>
          <p:cNvSpPr txBox="1"/>
          <p:nvPr/>
        </p:nvSpPr>
        <p:spPr>
          <a:xfrm>
            <a:off x="2685699" y="3030789"/>
            <a:ext cx="44387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Addressing mode =&gt; </a:t>
            </a:r>
            <a:r>
              <a:rPr lang="en-US" sz="2400" i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How to resolve the operand</a:t>
            </a:r>
            <a:endParaRPr lang="en-GB" sz="24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8C96C1-DABA-41EE-A3D0-527DBAC0114D}"/>
              </a:ext>
            </a:extLst>
          </p:cNvPr>
          <p:cNvSpPr txBox="1"/>
          <p:nvPr/>
        </p:nvSpPr>
        <p:spPr>
          <a:xfrm>
            <a:off x="257584" y="2530713"/>
            <a:ext cx="21265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Encoded together in 1 byte</a:t>
            </a:r>
            <a:endParaRPr lang="en-GB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76FE4C-F707-4529-8B50-8C28FEE93FE3}"/>
              </a:ext>
            </a:extLst>
          </p:cNvPr>
          <p:cNvSpPr txBox="1"/>
          <p:nvPr/>
        </p:nvSpPr>
        <p:spPr>
          <a:xfrm>
            <a:off x="257584" y="4858731"/>
            <a:ext cx="23063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to 3 byte depending on addressing mode</a:t>
            </a:r>
            <a:endParaRPr lang="en-GB" sz="1600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980F5BC7-AEBC-412B-A17F-D2C0E46BD26A}"/>
              </a:ext>
            </a:extLst>
          </p:cNvPr>
          <p:cNvSpPr/>
          <p:nvPr/>
        </p:nvSpPr>
        <p:spPr>
          <a:xfrm>
            <a:off x="2114901" y="1825227"/>
            <a:ext cx="348088" cy="2460672"/>
          </a:xfrm>
          <a:prstGeom prst="leftBrac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E954C8-41EA-4C40-BDF6-3B1A462E9C86}"/>
              </a:ext>
            </a:extLst>
          </p:cNvPr>
          <p:cNvSpPr txBox="1"/>
          <p:nvPr/>
        </p:nvSpPr>
        <p:spPr>
          <a:xfrm>
            <a:off x="7870103" y="1828918"/>
            <a:ext cx="23509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 a value into the Accumulator</a:t>
            </a:r>
            <a:endParaRPr lang="en-GB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70B8D6-628E-43FA-94CF-F6C2F86C7EAA}"/>
              </a:ext>
            </a:extLst>
          </p:cNvPr>
          <p:cNvSpPr txBox="1"/>
          <p:nvPr/>
        </p:nvSpPr>
        <p:spPr>
          <a:xfrm>
            <a:off x="7870103" y="3109578"/>
            <a:ext cx="245195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You’ll find the address of the value to load in the next two bytes</a:t>
            </a:r>
            <a:endParaRPr lang="en-GB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341773-974D-4187-9D39-9F02633187ED}"/>
              </a:ext>
            </a:extLst>
          </p:cNvPr>
          <p:cNvSpPr txBox="1"/>
          <p:nvPr/>
        </p:nvSpPr>
        <p:spPr>
          <a:xfrm>
            <a:off x="7909372" y="4940105"/>
            <a:ext cx="24519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address of the value to load 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67484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Programming the CPU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143B05A-C973-42A6-A395-FAC8EBBEBA7F}"/>
              </a:ext>
            </a:extLst>
          </p:cNvPr>
          <p:cNvSpPr txBox="1">
            <a:spLocks/>
          </p:cNvSpPr>
          <p:nvPr/>
        </p:nvSpPr>
        <p:spPr>
          <a:xfrm>
            <a:off x="181384" y="952471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ZX Spectrum 7" panose="02000000000000000000" pitchFamily="2" charset="0"/>
              </a:rPr>
              <a:t>Assembly Language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C9C8AE-0FBE-423E-968E-98DE97BB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598" y="2031577"/>
            <a:ext cx="6739941" cy="422287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 readable form of machine code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1:1 correspondence with machine code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NOT a higher-level language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 assembler translates assembly language into machine code for execution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A178C-4033-48D6-946E-9B9E510F9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266" y="2860823"/>
            <a:ext cx="4243407" cy="21982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8DA9B26-36CA-49EC-B576-6FD6CAD00ED0}"/>
              </a:ext>
            </a:extLst>
          </p:cNvPr>
          <p:cNvSpPr txBox="1"/>
          <p:nvPr/>
        </p:nvSpPr>
        <p:spPr>
          <a:xfrm>
            <a:off x="8601163" y="2078323"/>
            <a:ext cx="1298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 code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D0A77B-E7DF-42BA-8CE4-93D016975326}"/>
              </a:ext>
            </a:extLst>
          </p:cNvPr>
          <p:cNvSpPr txBox="1"/>
          <p:nvPr/>
        </p:nvSpPr>
        <p:spPr>
          <a:xfrm>
            <a:off x="7219266" y="2064776"/>
            <a:ext cx="1298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CB449B-CCA3-4A36-BC33-1894BCA071EC}"/>
              </a:ext>
            </a:extLst>
          </p:cNvPr>
          <p:cNvSpPr txBox="1"/>
          <p:nvPr/>
        </p:nvSpPr>
        <p:spPr>
          <a:xfrm>
            <a:off x="9983060" y="1795634"/>
            <a:ext cx="18562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Operand  &amp; addressing mode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317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932825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6502 MC/Assembly Language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C9C8AE-0FBE-423E-968E-98DE97BB4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6914" y="2334507"/>
            <a:ext cx="5573099" cy="4184099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Implicit - CLC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Accumulator – LSR A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Immediate – LDA #10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 – LDX $10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page, X – AND $20,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Zero page, Y – STX $30, Y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Relative – BEQ $26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 – JMP $20FE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Absolute, X – STA $3000,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Absolute, Y – AND $2000, Y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Indirect - JMP ($FFCC)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Indexed Indirect - LDA ($40), A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Indirect Indexed – LDA ($40, A)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48BF5E-0BB8-4355-9582-5BFBA2337155}"/>
              </a:ext>
            </a:extLst>
          </p:cNvPr>
          <p:cNvSpPr txBox="1">
            <a:spLocks/>
          </p:cNvSpPr>
          <p:nvPr/>
        </p:nvSpPr>
        <p:spPr>
          <a:xfrm>
            <a:off x="240476" y="1075395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ZX Spectrum 7" panose="02000000000000000000" pitchFamily="2" charset="0"/>
              </a:rPr>
              <a:t>56 Op Codes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9A05D20-95F0-4B6B-998A-1F7E495C5777}"/>
              </a:ext>
            </a:extLst>
          </p:cNvPr>
          <p:cNvSpPr txBox="1">
            <a:spLocks/>
          </p:cNvSpPr>
          <p:nvPr/>
        </p:nvSpPr>
        <p:spPr>
          <a:xfrm>
            <a:off x="6560681" y="1215885"/>
            <a:ext cx="4552365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ZX Spectrum 7" panose="02000000000000000000" pitchFamily="2" charset="0"/>
              </a:rPr>
              <a:t>13 Addressing Modes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520AB4-C249-4C2B-BD99-CD5214041B9F}"/>
              </a:ext>
            </a:extLst>
          </p:cNvPr>
          <p:cNvSpPr txBox="1">
            <a:spLocks/>
          </p:cNvSpPr>
          <p:nvPr/>
        </p:nvSpPr>
        <p:spPr>
          <a:xfrm>
            <a:off x="315387" y="2334507"/>
            <a:ext cx="5573099" cy="3931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CLC – Clear the Carry flag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LDA – Load accumulator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INX – Increase X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ADC – Add to the accumulator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 – Branch if Zero flag is set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ROR – Rotate bits right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JSR – Jump to a subroutine</a:t>
            </a:r>
          </a:p>
        </p:txBody>
      </p:sp>
    </p:spTree>
    <p:extLst>
      <p:ext uri="{BB962C8B-B14F-4D97-AF65-F5344CB8AC3E}">
        <p14:creationId xmlns:p14="http://schemas.microsoft.com/office/powerpoint/2010/main" val="2387112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826239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Execution Process</a:t>
            </a:r>
          </a:p>
        </p:txBody>
      </p:sp>
    </p:spTree>
    <p:extLst>
      <p:ext uri="{BB962C8B-B14F-4D97-AF65-F5344CB8AC3E}">
        <p14:creationId xmlns:p14="http://schemas.microsoft.com/office/powerpoint/2010/main" val="4140154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5F27C-B571-400A-AEED-D96B9AD1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Aside – comparison with a modern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5B929-9446-447C-B085-5575DBD8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193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5F27C-B571-400A-AEED-D96B9AD1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5B929-9446-447C-B085-5575DBD8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Assembly language primer</a:t>
            </a:r>
          </a:p>
          <a:p>
            <a:r>
              <a:rPr lang="en-GB" dirty="0"/>
              <a:t>Tool chain – assembler</a:t>
            </a:r>
          </a:p>
          <a:p>
            <a:r>
              <a:rPr lang="en-GB" dirty="0"/>
              <a:t>Implemented functionality</a:t>
            </a:r>
          </a:p>
          <a:p>
            <a:r>
              <a:rPr lang="en-GB" dirty="0"/>
              <a:t>OS interception</a:t>
            </a:r>
          </a:p>
          <a:p>
            <a:r>
              <a:rPr lang="en-GB" dirty="0"/>
              <a:t>… features</a:t>
            </a:r>
          </a:p>
          <a:p>
            <a:r>
              <a:rPr lang="en-GB" dirty="0"/>
              <a:t>Pull from readme</a:t>
            </a:r>
          </a:p>
          <a:p>
            <a:r>
              <a:rPr lang="en-GB" dirty="0"/>
              <a:t>Internal architecture</a:t>
            </a:r>
          </a:p>
          <a:p>
            <a:r>
              <a:rPr lang="en-GB" dirty="0"/>
              <a:t>Show example of translation</a:t>
            </a:r>
          </a:p>
          <a:p>
            <a:endParaRPr lang="en-GB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BDF3771-8BD2-4A9B-AFC7-949AB5D3C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905" y="1526803"/>
            <a:ext cx="2906586" cy="441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473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E47064E-821B-453B-A859-A2237B919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6975" y="2341220"/>
            <a:ext cx="2081376" cy="542226"/>
          </a:xfrm>
        </p:spPr>
        <p:txBody>
          <a:bodyPr anchor="ctr" anchorCtr="0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1EBB8DB-C90F-49AB-B8B0-F1CF2C181263}"/>
              </a:ext>
            </a:extLst>
          </p:cNvPr>
          <p:cNvSpPr txBox="1">
            <a:spLocks/>
          </p:cNvSpPr>
          <p:nvPr/>
        </p:nvSpPr>
        <p:spPr>
          <a:xfrm>
            <a:off x="3376975" y="4030054"/>
            <a:ext cx="2754554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Current instruction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E6C9F3F-D5BF-4A15-A24C-E74C2327B170}"/>
              </a:ext>
            </a:extLst>
          </p:cNvPr>
          <p:cNvSpPr txBox="1">
            <a:spLocks/>
          </p:cNvSpPr>
          <p:nvPr/>
        </p:nvSpPr>
        <p:spPr>
          <a:xfrm>
            <a:off x="3376975" y="4898252"/>
            <a:ext cx="2081376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Emulator messages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E67C0FF-8146-4D64-BB0F-78DC409853E1}"/>
              </a:ext>
            </a:extLst>
          </p:cNvPr>
          <p:cNvSpPr txBox="1">
            <a:spLocks/>
          </p:cNvSpPr>
          <p:nvPr/>
        </p:nvSpPr>
        <p:spPr>
          <a:xfrm>
            <a:off x="3376975" y="5766450"/>
            <a:ext cx="2081376" cy="54222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Program output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6C4E486-C004-463E-92A4-B5C933A69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93" y="681831"/>
            <a:ext cx="2409843" cy="59245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6" name="Right Brace 15">
            <a:extLst>
              <a:ext uri="{FF2B5EF4-FFF2-40B4-BE49-F238E27FC236}">
                <a16:creationId xmlns:a16="http://schemas.microsoft.com/office/drawing/2014/main" id="{7D374E92-5E04-43D6-9ACE-CF24FDEB963A}"/>
              </a:ext>
            </a:extLst>
          </p:cNvPr>
          <p:cNvSpPr/>
          <p:nvPr/>
        </p:nvSpPr>
        <p:spPr>
          <a:xfrm>
            <a:off x="3012471" y="2014803"/>
            <a:ext cx="213173" cy="1048158"/>
          </a:xfrm>
          <a:prstGeom prst="rightBrac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F014FFD-F06A-4534-9197-B45F02114BA4}"/>
              </a:ext>
            </a:extLst>
          </p:cNvPr>
          <p:cNvSpPr txBox="1">
            <a:spLocks/>
          </p:cNvSpPr>
          <p:nvPr/>
        </p:nvSpPr>
        <p:spPr>
          <a:xfrm>
            <a:off x="6979413" y="1150892"/>
            <a:ext cx="3000450" cy="19120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 step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 to completion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Dump core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407249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10888B0-77D1-4A44-818A-F1A244B5EA2E}"/>
              </a:ext>
            </a:extLst>
          </p:cNvPr>
          <p:cNvGrpSpPr/>
          <p:nvPr/>
        </p:nvGrpSpPr>
        <p:grpSpPr>
          <a:xfrm>
            <a:off x="2070591" y="628446"/>
            <a:ext cx="7186577" cy="5842694"/>
            <a:chOff x="2625638" y="821876"/>
            <a:chExt cx="7186577" cy="58426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A48858E-6DBB-4BD0-ABBE-B0D02C03A2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25638" y="821876"/>
              <a:ext cx="7186577" cy="584269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B8A9CD1-6FC6-4D84-A35D-B49AFDE03DB7}"/>
                </a:ext>
              </a:extLst>
            </p:cNvPr>
            <p:cNvSpPr/>
            <p:nvPr/>
          </p:nvSpPr>
          <p:spPr>
            <a:xfrm>
              <a:off x="5774914" y="3134253"/>
              <a:ext cx="432455" cy="1130016"/>
            </a:xfrm>
            <a:prstGeom prst="rect">
              <a:avLst/>
            </a:prstGeom>
            <a:solidFill>
              <a:schemeClr val="accent6">
                <a:lumMod val="5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282BCFA-B143-40E1-B8B8-FD9105D7E473}"/>
                </a:ext>
              </a:extLst>
            </p:cNvPr>
            <p:cNvSpPr/>
            <p:nvPr/>
          </p:nvSpPr>
          <p:spPr>
            <a:xfrm>
              <a:off x="8591383" y="3805399"/>
              <a:ext cx="913102" cy="916070"/>
            </a:xfrm>
            <a:prstGeom prst="rect">
              <a:avLst/>
            </a:prstGeom>
            <a:solidFill>
              <a:schemeClr val="accent6">
                <a:lumMod val="5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620B9E7-2F00-489C-AC00-D472CD477667}"/>
                </a:ext>
              </a:extLst>
            </p:cNvPr>
            <p:cNvSpPr/>
            <p:nvPr/>
          </p:nvSpPr>
          <p:spPr>
            <a:xfrm>
              <a:off x="4106007" y="3743223"/>
              <a:ext cx="606669" cy="521046"/>
            </a:xfrm>
            <a:prstGeom prst="rect">
              <a:avLst/>
            </a:prstGeom>
            <a:solidFill>
              <a:srgbClr val="0070C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FDD7B3D-0B70-4259-ACF5-727AEA829B6A}"/>
                </a:ext>
              </a:extLst>
            </p:cNvPr>
            <p:cNvSpPr/>
            <p:nvPr/>
          </p:nvSpPr>
          <p:spPr>
            <a:xfrm>
              <a:off x="2804746" y="4097846"/>
              <a:ext cx="1055077" cy="166423"/>
            </a:xfrm>
            <a:prstGeom prst="rect">
              <a:avLst/>
            </a:prstGeom>
            <a:solidFill>
              <a:srgbClr val="0070C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4F66D9-223B-44B5-95FA-080C6A43F255}"/>
                </a:ext>
              </a:extLst>
            </p:cNvPr>
            <p:cNvSpPr/>
            <p:nvPr/>
          </p:nvSpPr>
          <p:spPr>
            <a:xfrm>
              <a:off x="7335715" y="4210995"/>
              <a:ext cx="402815" cy="677528"/>
            </a:xfrm>
            <a:prstGeom prst="rect">
              <a:avLst/>
            </a:prstGeom>
            <a:solidFill>
              <a:srgbClr val="0070C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D24A98B-BA31-4A25-A541-9D50665AED6A}"/>
                </a:ext>
              </a:extLst>
            </p:cNvPr>
            <p:cNvSpPr/>
            <p:nvPr/>
          </p:nvSpPr>
          <p:spPr>
            <a:xfrm>
              <a:off x="6698439" y="2313008"/>
              <a:ext cx="335408" cy="263138"/>
            </a:xfrm>
            <a:prstGeom prst="rect">
              <a:avLst/>
            </a:prstGeom>
            <a:solidFill>
              <a:srgbClr val="0070C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0288E1E-BA66-4D5E-9091-5856623B18E5}"/>
                </a:ext>
              </a:extLst>
            </p:cNvPr>
            <p:cNvSpPr/>
            <p:nvPr/>
          </p:nvSpPr>
          <p:spPr>
            <a:xfrm>
              <a:off x="7335714" y="1929077"/>
              <a:ext cx="402815" cy="677528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DEAE75-754E-42B6-81A6-F42D6652ADC7}"/>
                </a:ext>
              </a:extLst>
            </p:cNvPr>
            <p:cNvSpPr/>
            <p:nvPr/>
          </p:nvSpPr>
          <p:spPr>
            <a:xfrm>
              <a:off x="8591383" y="5254349"/>
              <a:ext cx="913102" cy="487028"/>
            </a:xfrm>
            <a:prstGeom prst="rect">
              <a:avLst/>
            </a:prstGeom>
            <a:solidFill>
              <a:schemeClr val="accent6">
                <a:lumMod val="5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C8B183-70A7-40F3-B161-073719869F3F}"/>
                </a:ext>
              </a:extLst>
            </p:cNvPr>
            <p:cNvSpPr/>
            <p:nvPr/>
          </p:nvSpPr>
          <p:spPr>
            <a:xfrm>
              <a:off x="7913077" y="5254350"/>
              <a:ext cx="281354" cy="267220"/>
            </a:xfrm>
            <a:prstGeom prst="rect">
              <a:avLst/>
            </a:prstGeom>
            <a:solidFill>
              <a:srgbClr val="0070C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520CEA0-8B0A-47B4-95B4-3AE6E2926A60}"/>
              </a:ext>
            </a:extLst>
          </p:cNvPr>
          <p:cNvSpPr/>
          <p:nvPr/>
        </p:nvSpPr>
        <p:spPr>
          <a:xfrm>
            <a:off x="9417544" y="1179429"/>
            <a:ext cx="224370" cy="244923"/>
          </a:xfrm>
          <a:prstGeom prst="rect">
            <a:avLst/>
          </a:prstGeom>
          <a:solidFill>
            <a:schemeClr val="accent6">
              <a:lumMod val="50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D0134C-4E2A-4022-A93C-0E20D3B4C4B0}"/>
              </a:ext>
            </a:extLst>
          </p:cNvPr>
          <p:cNvSpPr/>
          <p:nvPr/>
        </p:nvSpPr>
        <p:spPr>
          <a:xfrm>
            <a:off x="9417545" y="1619361"/>
            <a:ext cx="224369" cy="244923"/>
          </a:xfrm>
          <a:prstGeom prst="rect">
            <a:avLst/>
          </a:prstGeom>
          <a:solidFill>
            <a:srgbClr val="0070C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512697-BF3B-404B-84BE-2E3034F027B4}"/>
              </a:ext>
            </a:extLst>
          </p:cNvPr>
          <p:cNvSpPr/>
          <p:nvPr/>
        </p:nvSpPr>
        <p:spPr>
          <a:xfrm>
            <a:off x="9417545" y="2059293"/>
            <a:ext cx="224369" cy="244923"/>
          </a:xfrm>
          <a:prstGeom prst="rect">
            <a:avLst/>
          </a:prstGeom>
          <a:solidFill>
            <a:schemeClr val="accent2">
              <a:lumMod val="60000"/>
              <a:lumOff val="40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D49356-FE3A-4105-8569-D8F85F6B5B45}"/>
              </a:ext>
            </a:extLst>
          </p:cNvPr>
          <p:cNvSpPr txBox="1"/>
          <p:nvPr/>
        </p:nvSpPr>
        <p:spPr>
          <a:xfrm>
            <a:off x="250359" y="6383216"/>
            <a:ext cx="5053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From the BBC Microcomputer Advanced User Guide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994962-2511-48FF-9519-A3BC69D49785}"/>
              </a:ext>
            </a:extLst>
          </p:cNvPr>
          <p:cNvSpPr txBox="1"/>
          <p:nvPr/>
        </p:nvSpPr>
        <p:spPr>
          <a:xfrm>
            <a:off x="9641914" y="1117224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Done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8E79BA-795A-4F51-9AE6-8E8413BD556A}"/>
              </a:ext>
            </a:extLst>
          </p:cNvPr>
          <p:cNvSpPr txBox="1"/>
          <p:nvPr/>
        </p:nvSpPr>
        <p:spPr>
          <a:xfrm>
            <a:off x="9641914" y="1550981"/>
            <a:ext cx="103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Required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6E9D35-B5EA-4BEA-8113-4ACBFAB33D89}"/>
              </a:ext>
            </a:extLst>
          </p:cNvPr>
          <p:cNvSpPr txBox="1"/>
          <p:nvPr/>
        </p:nvSpPr>
        <p:spPr>
          <a:xfrm>
            <a:off x="9641914" y="1984738"/>
            <a:ext cx="85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Unsure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293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868BA1E-2208-4C9E-A43A-3803EE69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885" y="0"/>
            <a:ext cx="8406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6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9CBE-FBFF-4CF7-836F-9916F3BAB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31209-B8DF-41B8-B863-A48C407DC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FA1F-5754-4B93-94E3-E8B9CAE26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41" y="778822"/>
            <a:ext cx="8944040" cy="51340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DE2A4A-87C0-4EDE-8D52-FFE853CE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53" y="4286319"/>
            <a:ext cx="10964826" cy="17611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AFF3A5-1137-4C65-A629-0DB97BE4F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848" y="1485886"/>
            <a:ext cx="8730969" cy="21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9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C6AAD-79ED-4D0A-B787-7E4D99484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731" y="258539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Some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17E39-A9AD-47FE-B86C-70E5DA8A5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9" y="1422381"/>
            <a:ext cx="815269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BBC Computer Literacy Project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Launched 1981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Manufactured by Acorn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 MHz MOS Technology 6502/6512</a:t>
            </a:r>
            <a:endParaRPr lang="en-US" b="0" i="0" dirty="0">
              <a:solidFill>
                <a:srgbClr val="20212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RAM 16–32 KiB </a:t>
            </a:r>
          </a:p>
          <a:p>
            <a:r>
              <a:rPr lang="en-US" noProof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Graphics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- 6845 CRTC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Modes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160 × 256 8 </a:t>
            </a:r>
            <a:r>
              <a:rPr lang="en-GB" noProof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Colours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640 × 256 1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Colours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Teletext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Sound – Texas Instruments SN76489 ADSL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9DB46F-A61A-4813-861E-23190CC88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5345" y="442944"/>
            <a:ext cx="3730626" cy="426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6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Expansion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54BDD3-0F8A-4216-81D4-36D2139A7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" y="941560"/>
            <a:ext cx="12192000" cy="30033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0DA91B9-0D42-433D-857D-5FF9EDD7D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77" y="4284118"/>
            <a:ext cx="11880615" cy="190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36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Software - Games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ABDECD-C3E7-44FD-AF29-19AB791C7283}"/>
              </a:ext>
            </a:extLst>
          </p:cNvPr>
          <p:cNvSpPr txBox="1"/>
          <p:nvPr/>
        </p:nvSpPr>
        <p:spPr>
          <a:xfrm>
            <a:off x="840578" y="1008077"/>
            <a:ext cx="2334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Elite</a:t>
            </a:r>
            <a:endParaRPr lang="en-GB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7A6B1-CEAB-4BF6-8AE9-7D83A9DEDE3C}"/>
              </a:ext>
            </a:extLst>
          </p:cNvPr>
          <p:cNvSpPr txBox="1"/>
          <p:nvPr/>
        </p:nvSpPr>
        <p:spPr>
          <a:xfrm>
            <a:off x="4806436" y="1049782"/>
            <a:ext cx="28362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Pacman (Snapper)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A4013C-0C30-444F-84E1-4BE68A3B46C7}"/>
              </a:ext>
            </a:extLst>
          </p:cNvPr>
          <p:cNvSpPr txBox="1"/>
          <p:nvPr/>
        </p:nvSpPr>
        <p:spPr>
          <a:xfrm>
            <a:off x="8737203" y="1092913"/>
            <a:ext cx="3175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Frogger (Hopper)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7C87A4-B117-4AA6-8D01-6AEABE8BF25D}"/>
              </a:ext>
            </a:extLst>
          </p:cNvPr>
          <p:cNvSpPr txBox="1"/>
          <p:nvPr/>
        </p:nvSpPr>
        <p:spPr>
          <a:xfrm>
            <a:off x="875919" y="4072219"/>
            <a:ext cx="3299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Defender (Planetoid)</a:t>
            </a:r>
            <a:endParaRPr lang="en-GB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292B30-8080-428E-9FF0-DD7845291240}"/>
              </a:ext>
            </a:extLst>
          </p:cNvPr>
          <p:cNvSpPr txBox="1"/>
          <p:nvPr/>
        </p:nvSpPr>
        <p:spPr>
          <a:xfrm>
            <a:off x="4806436" y="4072219"/>
            <a:ext cx="3498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Centipede (Bug Blaster)</a:t>
            </a:r>
            <a:endParaRPr lang="en-GB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F1B51D-7BB3-4B19-BB5F-96E2E9482B8A}"/>
              </a:ext>
            </a:extLst>
          </p:cNvPr>
          <p:cNvSpPr txBox="1"/>
          <p:nvPr/>
        </p:nvSpPr>
        <p:spPr>
          <a:xfrm>
            <a:off x="8708454" y="4072219"/>
            <a:ext cx="3299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Asteroids (Meteors)</a:t>
            </a:r>
            <a:endParaRPr lang="en-GB" b="1" dirty="0"/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6EA5C1BF-871D-4176-BBE4-874EAA938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78" y="1464567"/>
            <a:ext cx="2668071" cy="2134457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C1597A6-6BFC-4D58-B5D0-CD173FE83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436" y="1464567"/>
            <a:ext cx="2632981" cy="213442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1308E827-C854-4D7C-A5F3-388E649EE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203" y="1464567"/>
            <a:ext cx="2632981" cy="2134429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95C39205-2000-4563-BBC1-111A5995B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78" y="4441551"/>
            <a:ext cx="2678498" cy="2134428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177F8C51-6F98-4371-A772-3655D3898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436" y="4441551"/>
            <a:ext cx="2668071" cy="2162874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B7CE5071-57CF-4B36-A260-83A42360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203" y="4441551"/>
            <a:ext cx="2652900" cy="2122320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42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0ADCFEF-AA37-45F3-8D17-E2ED455C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/>
          <a:lstStyle/>
          <a:p>
            <a:r>
              <a:rPr lang="en-US" b="1" dirty="0">
                <a:latin typeface="ZX Spectrum 7" panose="02000000000000000000" pitchFamily="2" charset="0"/>
              </a:rPr>
              <a:t>Software - other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85DA4A-7803-4115-B6E9-CD00941B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405" y="1949166"/>
            <a:ext cx="8152698" cy="4351338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Languages (ROMS)</a:t>
            </a:r>
          </a:p>
          <a:p>
            <a:pPr lvl="1"/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Basic, Pascal, Forth, BCPL, LISP, Logo/Turtle graphics</a:t>
            </a:r>
          </a:p>
          <a:p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Business</a:t>
            </a:r>
          </a:p>
          <a:p>
            <a:pPr lvl="1"/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 processors (</a:t>
            </a:r>
            <a:r>
              <a:rPr lang="en-US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Wordwise</a:t>
            </a:r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Spreadsheet (</a:t>
            </a:r>
            <a:r>
              <a:rPr lang="en-US" dirty="0" err="1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ViewSheet</a:t>
            </a:r>
            <a:r>
              <a:rPr lang="en-US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Accounting, Database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Educational</a:t>
            </a: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Maths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Physics, Electronics, Geography, Chemistry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78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5A53D249-0A0C-4109-A459-BEB40B8B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322" y="326037"/>
            <a:ext cx="10515600" cy="870160"/>
          </a:xfrm>
        </p:spPr>
        <p:txBody>
          <a:bodyPr/>
          <a:lstStyle/>
          <a:p>
            <a:r>
              <a:rPr lang="en-US" dirty="0">
                <a:solidFill>
                  <a:srgbClr val="D2C3A7"/>
                </a:solidFill>
              </a:rPr>
              <a:t>An Emulator you say…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C19604A3-16A2-495E-A249-4A348413696B}"/>
              </a:ext>
            </a:extLst>
          </p:cNvPr>
          <p:cNvSpPr/>
          <p:nvPr/>
        </p:nvSpPr>
        <p:spPr>
          <a:xfrm>
            <a:off x="640628" y="1500273"/>
            <a:ext cx="5208698" cy="1928728"/>
          </a:xfrm>
          <a:prstGeom prst="wedgeRoundRectCallout">
            <a:avLst>
              <a:gd name="adj1" fmla="val -13159"/>
              <a:gd name="adj2" fmla="val 73281"/>
              <a:gd name="adj3" fmla="val 16667"/>
            </a:avLst>
          </a:prstGeom>
          <a:solidFill>
            <a:srgbClr val="BD3E15"/>
          </a:solidFill>
          <a:ln>
            <a:solidFill>
              <a:srgbClr val="CCB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Allows software written for one type of computer to run without  modification on another…</a:t>
            </a:r>
            <a:endParaRPr lang="en-GB" sz="2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C4DD93-2AC8-4AC9-801A-AD84A391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608" y="3832823"/>
            <a:ext cx="2361294" cy="26991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D27430-C293-4335-A487-C3AD6A9F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234" y="1407945"/>
            <a:ext cx="3328860" cy="2496645"/>
          </a:xfrm>
          <a:prstGeom prst="rect">
            <a:avLst/>
          </a:prstGeom>
        </p:spPr>
      </p:pic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3704F39A-3437-4DA4-8293-4BF58AF75B5F}"/>
              </a:ext>
            </a:extLst>
          </p:cNvPr>
          <p:cNvSpPr/>
          <p:nvPr/>
        </p:nvSpPr>
        <p:spPr>
          <a:xfrm>
            <a:off x="6532211" y="4180707"/>
            <a:ext cx="5142289" cy="1858713"/>
          </a:xfrm>
          <a:prstGeom prst="wedgeRoundRectCallout">
            <a:avLst>
              <a:gd name="adj1" fmla="val -27112"/>
              <a:gd name="adj2" fmla="val -75363"/>
              <a:gd name="adj3" fmla="val 16667"/>
            </a:avLst>
          </a:prstGeom>
          <a:solidFill>
            <a:srgbClr val="BD3E15"/>
          </a:solidFill>
          <a:ln>
            <a:solidFill>
              <a:srgbClr val="CCBD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… by recreating the hardware of the old system as software on the new system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60751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9CBE-FBFF-4CF7-836F-9916F3BA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4" y="62194"/>
            <a:ext cx="7150179" cy="1890021"/>
          </a:xfrm>
        </p:spPr>
        <p:txBody>
          <a:bodyPr>
            <a:noAutofit/>
          </a:bodyPr>
          <a:lstStyle/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+mn-lt"/>
              </a:rPr>
              <a:t>Step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F6AFBD-18AF-4A7C-ADB3-F9135E2C8571}"/>
              </a:ext>
            </a:extLst>
          </p:cNvPr>
          <p:cNvSpPr txBox="1">
            <a:spLocks/>
          </p:cNvSpPr>
          <p:nvPr/>
        </p:nvSpPr>
        <p:spPr>
          <a:xfrm>
            <a:off x="1804023" y="2222865"/>
            <a:ext cx="4069454" cy="13505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CPU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977DC08-540E-45E1-8281-1EF60BCA81CB}"/>
              </a:ext>
            </a:extLst>
          </p:cNvPr>
          <p:cNvSpPr txBox="1">
            <a:spLocks/>
          </p:cNvSpPr>
          <p:nvPr/>
        </p:nvSpPr>
        <p:spPr>
          <a:xfrm>
            <a:off x="3282209" y="4403705"/>
            <a:ext cx="5182535" cy="11376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Basic I/O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988B353-3ED7-46AD-8F78-30CE0FD755F2}"/>
              </a:ext>
            </a:extLst>
          </p:cNvPr>
          <p:cNvSpPr txBox="1">
            <a:spLocks/>
          </p:cNvSpPr>
          <p:nvPr/>
        </p:nvSpPr>
        <p:spPr>
          <a:xfrm>
            <a:off x="5621973" y="2239717"/>
            <a:ext cx="5070337" cy="13505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rgbClr val="BD3E15"/>
                </a:solidFill>
                <a:latin typeface="+mn-lt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79586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CDCFA3-43FB-4353-AD0C-399B19ADE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93" t="9612" r="2054" b="14726"/>
          <a:stretch/>
        </p:blipFill>
        <p:spPr>
          <a:xfrm>
            <a:off x="381455" y="1215319"/>
            <a:ext cx="4892562" cy="5200299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0446973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The 6502 Microprocessor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AC35D4-80C2-48A4-8F26-B04413814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433" y="1274744"/>
            <a:ext cx="6318670" cy="508144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Clock speed – 2 MHz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Transistors - ~3500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Buses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– 8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 – 16 bit =&gt; 64K address space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Registers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Program counter (PC) 16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Stack pointer (S) 8 bit =&gt; 256 byte stack!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Status register (P)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Accumulator (A) 8 bit</a:t>
            </a:r>
          </a:p>
          <a:p>
            <a:pPr lvl="1"/>
            <a:r>
              <a:rPr lang="en-US" sz="20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Index registers (X,Y) 8 bit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589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E083B1-CDE0-4B49-868F-09279383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77" y="254340"/>
            <a:ext cx="11826239" cy="753737"/>
          </a:xfrm>
        </p:spPr>
        <p:txBody>
          <a:bodyPr>
            <a:normAutofit/>
          </a:bodyPr>
          <a:lstStyle/>
          <a:p>
            <a:r>
              <a:rPr lang="en-US" b="1" dirty="0">
                <a:latin typeface="ZX Spectrum 7" panose="02000000000000000000" pitchFamily="2" charset="0"/>
              </a:rPr>
              <a:t>Programming the CPU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EFB504-F2F9-4CAC-8202-DAAD51C0E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598" y="1880605"/>
            <a:ext cx="7306533" cy="422287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you run any application this is the code the computer is actually running!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Lowest level of software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Binary language processed directly by the CPU</a:t>
            </a:r>
          </a:p>
          <a:p>
            <a:r>
              <a:rPr lang="en-US" sz="2400" dirty="0">
                <a:solidFill>
                  <a:srgbClr val="2021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 instructions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Load a value in to register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Jump to an address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Add two numbers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Branch depending on value of status flag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7661DE9-9F3C-44B5-AF0B-5264DCD4612A}"/>
              </a:ext>
            </a:extLst>
          </p:cNvPr>
          <p:cNvSpPr txBox="1">
            <a:spLocks/>
          </p:cNvSpPr>
          <p:nvPr/>
        </p:nvSpPr>
        <p:spPr>
          <a:xfrm>
            <a:off x="181384" y="952471"/>
            <a:ext cx="5722923" cy="753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ZX Spectrum 7" panose="02000000000000000000" pitchFamily="2" charset="0"/>
              </a:rPr>
              <a:t>Machine Code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137691-3CA5-42C8-9553-539977760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258" y="1922383"/>
            <a:ext cx="3654766" cy="277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5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583</Words>
  <Application>Microsoft Office PowerPoint</Application>
  <PresentationFormat>Widescreen</PresentationFormat>
  <Paragraphs>120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ZX Spectrum 7</vt:lpstr>
      <vt:lpstr>Office Theme</vt:lpstr>
      <vt:lpstr>Towards Emulation of the BBC Micro Computer</vt:lpstr>
      <vt:lpstr>Some History</vt:lpstr>
      <vt:lpstr>Expansion</vt:lpstr>
      <vt:lpstr>Software - Games</vt:lpstr>
      <vt:lpstr>Software - other</vt:lpstr>
      <vt:lpstr>An Emulator you say…</vt:lpstr>
      <vt:lpstr>Step 1</vt:lpstr>
      <vt:lpstr>The 6502 Microprocessor</vt:lpstr>
      <vt:lpstr>Programming the CPU</vt:lpstr>
      <vt:lpstr>Structure of an Instruction</vt:lpstr>
      <vt:lpstr>Programming the CPU</vt:lpstr>
      <vt:lpstr>6502 MC/Assembly Language</vt:lpstr>
      <vt:lpstr>Execution Process</vt:lpstr>
      <vt:lpstr>Aside – comparison with a modern system</vt:lpstr>
      <vt:lpstr>…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60</cp:revision>
  <dcterms:created xsi:type="dcterms:W3CDTF">2021-04-25T10:47:06Z</dcterms:created>
  <dcterms:modified xsi:type="dcterms:W3CDTF">2021-05-01T14:15:55Z</dcterms:modified>
</cp:coreProperties>
</file>

<file path=docProps/thumbnail.jpeg>
</file>